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embeddedFontLst>
    <p:embeddedFont>
      <p:font typeface="Lora"/>
      <p:regular r:id="rId19"/>
    </p:embeddedFont>
    <p:embeddedFont>
      <p:font typeface="Lora"/>
      <p:regular r:id="rId20"/>
    </p:embeddedFont>
    <p:embeddedFont>
      <p:font typeface="Lora"/>
      <p:regular r:id="rId21"/>
    </p:embeddedFont>
    <p:embeddedFont>
      <p:font typeface="Lora"/>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9" Type="http://schemas.openxmlformats.org/officeDocument/2006/relationships/font" Target="fonts/font1.fntdata"/><Relationship Id="rId20" Type="http://schemas.openxmlformats.org/officeDocument/2006/relationships/font" Target="fonts/font2.fntdata"/><Relationship Id="rId21" Type="http://schemas.openxmlformats.org/officeDocument/2006/relationships/font" Target="fonts/font3.fntdata"/><Relationship Id="rId22" Type="http://schemas.openxmlformats.org/officeDocument/2006/relationships/font" Target="fonts/font4.fntdata"/></Relationships>
</file>

<file path=ppt/media/>
</file>

<file path=ppt/media/image-1-1.png>
</file>

<file path=ppt/media/image-10-1.png>
</file>

<file path=ppt/media/image-10-2.png>
</file>

<file path=ppt/media/image-10-3.png>
</file>

<file path=ppt/media/image-10-4.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2-1.png>
</file>

<file path=ppt/media/image-3-1.png>
</file>

<file path=ppt/media/image-5-1.png>
</file>

<file path=ppt/media/image-6-1.png>
</file>

<file path=ppt/media/image-6-2.png>
</file>

<file path=ppt/media/image-6-3.png>
</file>

<file path=ppt/media/image-7-1.png>
</file>

<file path=ppt/media/image-7-2.png>
</file>

<file path=ppt/media/image-7-3.png>
</file>

<file path=ppt/media/image-8-1.png>
</file>

<file path=ppt/media/image-8-2.png>
</file>

<file path=ppt/media/image-8-3.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slideLayout" Target="../slideLayouts/slideLayout1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832259"/>
            <a:ext cx="7436644"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Online Voting System in C++</a:t>
            </a:r>
            <a:endParaRPr lang="en-US" sz="4400" dirty="0"/>
          </a:p>
        </p:txBody>
      </p:sp>
      <p:sp>
        <p:nvSpPr>
          <p:cNvPr id="4" name="Text 1"/>
          <p:cNvSpPr/>
          <p:nvPr/>
        </p:nvSpPr>
        <p:spPr>
          <a:xfrm>
            <a:off x="837724" y="3895249"/>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 mini Project</a:t>
            </a:r>
            <a:endParaRPr lang="en-US" sz="1850" dirty="0"/>
          </a:p>
        </p:txBody>
      </p:sp>
      <p:sp>
        <p:nvSpPr>
          <p:cNvPr id="5" name="Text 2"/>
          <p:cNvSpPr/>
          <p:nvPr/>
        </p:nvSpPr>
        <p:spPr>
          <a:xfrm>
            <a:off x="837724" y="4547473"/>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Presented by: Priyanshu [ 12217918 ] and Harsh devliyal [ 12220933 ]</a:t>
            </a:r>
            <a:endParaRPr lang="en-US" sz="1850" dirty="0"/>
          </a:p>
        </p:txBody>
      </p:sp>
      <p:sp>
        <p:nvSpPr>
          <p:cNvPr id="6" name="Text 3"/>
          <p:cNvSpPr/>
          <p:nvPr/>
        </p:nvSpPr>
        <p:spPr>
          <a:xfrm>
            <a:off x="837724" y="5014198"/>
            <a:ext cx="7468553"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Roll no.:-  56 and 55</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37724" y="1825347"/>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Limitations</a:t>
            </a:r>
            <a:endParaRPr lang="en-US" sz="4400" dirty="0"/>
          </a:p>
        </p:txBody>
      </p:sp>
      <p:pic>
        <p:nvPicPr>
          <p:cNvPr id="3" name="Image 0" descr="preencoded.png">    </p:cNvPr>
          <p:cNvPicPr>
            <a:picLocks noChangeAspect="1"/>
          </p:cNvPicPr>
          <p:nvPr/>
        </p:nvPicPr>
        <p:blipFill>
          <a:blip r:embed="rId1"/>
          <a:stretch>
            <a:fillRect/>
          </a:stretch>
        </p:blipFill>
        <p:spPr>
          <a:xfrm>
            <a:off x="837724" y="3008114"/>
            <a:ext cx="2969419" cy="1835229"/>
          </a:xfrm>
          <a:prstGeom prst="rect">
            <a:avLst/>
          </a:prstGeom>
        </p:spPr>
      </p:pic>
      <p:sp>
        <p:nvSpPr>
          <p:cNvPr id="4" name="Text 1"/>
          <p:cNvSpPr/>
          <p:nvPr/>
        </p:nvSpPr>
        <p:spPr>
          <a:xfrm>
            <a:off x="837724" y="5142548"/>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No Data Persistence</a:t>
            </a:r>
            <a:endParaRPr lang="en-US" sz="2200" dirty="0"/>
          </a:p>
        </p:txBody>
      </p:sp>
      <p:sp>
        <p:nvSpPr>
          <p:cNvPr id="5" name="Text 2"/>
          <p:cNvSpPr/>
          <p:nvPr/>
        </p:nvSpPr>
        <p:spPr>
          <a:xfrm>
            <a:off x="837724" y="5638086"/>
            <a:ext cx="2969419"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Resets on close, no data saved.</a:t>
            </a:r>
            <a:endParaRPr lang="en-US" sz="1850" dirty="0"/>
          </a:p>
        </p:txBody>
      </p:sp>
      <p:pic>
        <p:nvPicPr>
          <p:cNvPr id="6" name="Image 1" descr="preencoded.png">    </p:cNvPr>
          <p:cNvPicPr>
            <a:picLocks noChangeAspect="1"/>
          </p:cNvPicPr>
          <p:nvPr/>
        </p:nvPicPr>
        <p:blipFill>
          <a:blip r:embed="rId2"/>
          <a:stretch>
            <a:fillRect/>
          </a:stretch>
        </p:blipFill>
        <p:spPr>
          <a:xfrm>
            <a:off x="4166116" y="3008114"/>
            <a:ext cx="2969538" cy="1835229"/>
          </a:xfrm>
          <a:prstGeom prst="rect">
            <a:avLst/>
          </a:prstGeom>
        </p:spPr>
      </p:pic>
      <p:sp>
        <p:nvSpPr>
          <p:cNvPr id="7" name="Text 3"/>
          <p:cNvSpPr/>
          <p:nvPr/>
        </p:nvSpPr>
        <p:spPr>
          <a:xfrm>
            <a:off x="4166116" y="5142548"/>
            <a:ext cx="2969538" cy="703898"/>
          </a:xfrm>
          <a:prstGeom prst="rect">
            <a:avLst/>
          </a:prstGeom>
          <a:noFill/>
          <a:ln/>
        </p:spPr>
        <p:txBody>
          <a:bodyPr wrap="squar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No Password Protection</a:t>
            </a:r>
            <a:endParaRPr lang="en-US" sz="2200" dirty="0"/>
          </a:p>
        </p:txBody>
      </p:sp>
      <p:sp>
        <p:nvSpPr>
          <p:cNvPr id="8" name="Text 4"/>
          <p:cNvSpPr/>
          <p:nvPr/>
        </p:nvSpPr>
        <p:spPr>
          <a:xfrm>
            <a:off x="4166116" y="5990034"/>
            <a:ext cx="2969538"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Admin panel lacks security.</a:t>
            </a:r>
            <a:endParaRPr lang="en-US" sz="1850" dirty="0"/>
          </a:p>
        </p:txBody>
      </p:sp>
      <p:pic>
        <p:nvPicPr>
          <p:cNvPr id="9" name="Image 2" descr="preencoded.png">    </p:cNvPr>
          <p:cNvPicPr>
            <a:picLocks noChangeAspect="1"/>
          </p:cNvPicPr>
          <p:nvPr/>
        </p:nvPicPr>
        <p:blipFill>
          <a:blip r:embed="rId3"/>
          <a:stretch>
            <a:fillRect/>
          </a:stretch>
        </p:blipFill>
        <p:spPr>
          <a:xfrm>
            <a:off x="7494627" y="3008114"/>
            <a:ext cx="2969538" cy="1835229"/>
          </a:xfrm>
          <a:prstGeom prst="rect">
            <a:avLst/>
          </a:prstGeom>
        </p:spPr>
      </p:pic>
      <p:sp>
        <p:nvSpPr>
          <p:cNvPr id="10" name="Text 5"/>
          <p:cNvSpPr/>
          <p:nvPr/>
        </p:nvSpPr>
        <p:spPr>
          <a:xfrm>
            <a:off x="7494627" y="5142548"/>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Fixed Array Sizes</a:t>
            </a:r>
            <a:endParaRPr lang="en-US" sz="2200" dirty="0"/>
          </a:p>
        </p:txBody>
      </p:sp>
      <p:sp>
        <p:nvSpPr>
          <p:cNvPr id="11" name="Text 6"/>
          <p:cNvSpPr/>
          <p:nvPr/>
        </p:nvSpPr>
        <p:spPr>
          <a:xfrm>
            <a:off x="7494627" y="5638086"/>
            <a:ext cx="2969538"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Limited storage capacity.</a:t>
            </a:r>
            <a:endParaRPr lang="en-US" sz="1850" dirty="0"/>
          </a:p>
        </p:txBody>
      </p:sp>
      <p:pic>
        <p:nvPicPr>
          <p:cNvPr id="12" name="Image 3" descr="preencoded.png">    </p:cNvPr>
          <p:cNvPicPr>
            <a:picLocks noChangeAspect="1"/>
          </p:cNvPicPr>
          <p:nvPr/>
        </p:nvPicPr>
        <p:blipFill>
          <a:blip r:embed="rId4"/>
          <a:stretch>
            <a:fillRect/>
          </a:stretch>
        </p:blipFill>
        <p:spPr>
          <a:xfrm>
            <a:off x="10823138" y="3008114"/>
            <a:ext cx="2969538" cy="1835229"/>
          </a:xfrm>
          <a:prstGeom prst="rect">
            <a:avLst/>
          </a:prstGeom>
        </p:spPr>
      </p:pic>
      <p:sp>
        <p:nvSpPr>
          <p:cNvPr id="13" name="Text 7"/>
          <p:cNvSpPr/>
          <p:nvPr/>
        </p:nvSpPr>
        <p:spPr>
          <a:xfrm>
            <a:off x="10823138" y="5142548"/>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Console-Based Only</a:t>
            </a:r>
            <a:endParaRPr lang="en-US" sz="2200" dirty="0"/>
          </a:p>
        </p:txBody>
      </p:sp>
      <p:sp>
        <p:nvSpPr>
          <p:cNvPr id="14" name="Text 8"/>
          <p:cNvSpPr/>
          <p:nvPr/>
        </p:nvSpPr>
        <p:spPr>
          <a:xfrm>
            <a:off x="10823138" y="5638086"/>
            <a:ext cx="2969538"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No graphical interface.</a:t>
            </a:r>
            <a:endParaRPr lang="en-US" sz="18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37724" y="2046565"/>
            <a:ext cx="6080522"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Possible Improvements</a:t>
            </a:r>
            <a:endParaRPr lang="en-US" sz="4400" dirty="0"/>
          </a:p>
        </p:txBody>
      </p:sp>
      <p:sp>
        <p:nvSpPr>
          <p:cNvPr id="3" name="Shape 1"/>
          <p:cNvSpPr/>
          <p:nvPr/>
        </p:nvSpPr>
        <p:spPr>
          <a:xfrm>
            <a:off x="837724" y="3229332"/>
            <a:ext cx="4158734" cy="1357193"/>
          </a:xfrm>
          <a:prstGeom prst="roundRect">
            <a:avLst>
              <a:gd name="adj" fmla="val 2646"/>
            </a:avLst>
          </a:prstGeom>
          <a:solidFill>
            <a:srgbClr val="444752"/>
          </a:solidFill>
          <a:ln/>
        </p:spPr>
      </p:sp>
      <p:sp>
        <p:nvSpPr>
          <p:cNvPr id="4" name="Text 2"/>
          <p:cNvSpPr/>
          <p:nvPr/>
        </p:nvSpPr>
        <p:spPr>
          <a:xfrm>
            <a:off x="1077039" y="3468648"/>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Data Persistence</a:t>
            </a:r>
            <a:endParaRPr lang="en-US" sz="2200" dirty="0"/>
          </a:p>
        </p:txBody>
      </p:sp>
      <p:sp>
        <p:nvSpPr>
          <p:cNvPr id="5" name="Text 3"/>
          <p:cNvSpPr/>
          <p:nvPr/>
        </p:nvSpPr>
        <p:spPr>
          <a:xfrm>
            <a:off x="1077039" y="3964186"/>
            <a:ext cx="368010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Save data after program closes.</a:t>
            </a:r>
            <a:endParaRPr lang="en-US" sz="1850" dirty="0"/>
          </a:p>
        </p:txBody>
      </p:sp>
      <p:sp>
        <p:nvSpPr>
          <p:cNvPr id="6" name="Shape 4"/>
          <p:cNvSpPr/>
          <p:nvPr/>
        </p:nvSpPr>
        <p:spPr>
          <a:xfrm>
            <a:off x="5235773" y="3229332"/>
            <a:ext cx="4158734" cy="1357193"/>
          </a:xfrm>
          <a:prstGeom prst="roundRect">
            <a:avLst>
              <a:gd name="adj" fmla="val 2646"/>
            </a:avLst>
          </a:prstGeom>
          <a:solidFill>
            <a:srgbClr val="444752"/>
          </a:solidFill>
          <a:ln/>
        </p:spPr>
      </p:sp>
      <p:sp>
        <p:nvSpPr>
          <p:cNvPr id="7" name="Text 5"/>
          <p:cNvSpPr/>
          <p:nvPr/>
        </p:nvSpPr>
        <p:spPr>
          <a:xfrm>
            <a:off x="5475089" y="3468648"/>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Admin Login</a:t>
            </a:r>
            <a:endParaRPr lang="en-US" sz="2200" dirty="0"/>
          </a:p>
        </p:txBody>
      </p:sp>
      <p:sp>
        <p:nvSpPr>
          <p:cNvPr id="8" name="Text 6"/>
          <p:cNvSpPr/>
          <p:nvPr/>
        </p:nvSpPr>
        <p:spPr>
          <a:xfrm>
            <a:off x="5475089" y="3964186"/>
            <a:ext cx="368010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Add security to the admin panel.</a:t>
            </a:r>
            <a:endParaRPr lang="en-US" sz="1850" dirty="0"/>
          </a:p>
        </p:txBody>
      </p:sp>
      <p:sp>
        <p:nvSpPr>
          <p:cNvPr id="9" name="Shape 7"/>
          <p:cNvSpPr/>
          <p:nvPr/>
        </p:nvSpPr>
        <p:spPr>
          <a:xfrm>
            <a:off x="9633823" y="3229332"/>
            <a:ext cx="4158734" cy="1357193"/>
          </a:xfrm>
          <a:prstGeom prst="roundRect">
            <a:avLst>
              <a:gd name="adj" fmla="val 2646"/>
            </a:avLst>
          </a:prstGeom>
          <a:solidFill>
            <a:srgbClr val="444752"/>
          </a:solidFill>
          <a:ln/>
        </p:spPr>
      </p:sp>
      <p:sp>
        <p:nvSpPr>
          <p:cNvPr id="10" name="Text 8"/>
          <p:cNvSpPr/>
          <p:nvPr/>
        </p:nvSpPr>
        <p:spPr>
          <a:xfrm>
            <a:off x="9873139" y="3468648"/>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Graphical Interface</a:t>
            </a:r>
            <a:endParaRPr lang="en-US" sz="2200" dirty="0"/>
          </a:p>
        </p:txBody>
      </p:sp>
      <p:sp>
        <p:nvSpPr>
          <p:cNvPr id="11" name="Text 9"/>
          <p:cNvSpPr/>
          <p:nvPr/>
        </p:nvSpPr>
        <p:spPr>
          <a:xfrm>
            <a:off x="9873139" y="3964186"/>
            <a:ext cx="368010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Develop a user-friendly GUI.</a:t>
            </a:r>
            <a:endParaRPr lang="en-US" sz="1850" dirty="0"/>
          </a:p>
        </p:txBody>
      </p:sp>
      <p:sp>
        <p:nvSpPr>
          <p:cNvPr id="12" name="Shape 10"/>
          <p:cNvSpPr/>
          <p:nvPr/>
        </p:nvSpPr>
        <p:spPr>
          <a:xfrm>
            <a:off x="837724" y="4825841"/>
            <a:ext cx="6357818" cy="1357193"/>
          </a:xfrm>
          <a:prstGeom prst="roundRect">
            <a:avLst>
              <a:gd name="adj" fmla="val 2646"/>
            </a:avLst>
          </a:prstGeom>
          <a:solidFill>
            <a:srgbClr val="444752"/>
          </a:solidFill>
          <a:ln/>
        </p:spPr>
      </p:sp>
      <p:sp>
        <p:nvSpPr>
          <p:cNvPr id="13" name="Text 11"/>
          <p:cNvSpPr/>
          <p:nvPr/>
        </p:nvSpPr>
        <p:spPr>
          <a:xfrm>
            <a:off x="1077039" y="5065157"/>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Winner Display</a:t>
            </a:r>
            <a:endParaRPr lang="en-US" sz="2200" dirty="0"/>
          </a:p>
        </p:txBody>
      </p:sp>
      <p:sp>
        <p:nvSpPr>
          <p:cNvPr id="14" name="Text 12"/>
          <p:cNvSpPr/>
          <p:nvPr/>
        </p:nvSpPr>
        <p:spPr>
          <a:xfrm>
            <a:off x="1077039" y="5560695"/>
            <a:ext cx="5879187"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Announce the election winner.</a:t>
            </a:r>
            <a:endParaRPr lang="en-US" sz="1850" dirty="0"/>
          </a:p>
        </p:txBody>
      </p:sp>
      <p:sp>
        <p:nvSpPr>
          <p:cNvPr id="15" name="Shape 13"/>
          <p:cNvSpPr/>
          <p:nvPr/>
        </p:nvSpPr>
        <p:spPr>
          <a:xfrm>
            <a:off x="7434858" y="4825841"/>
            <a:ext cx="6357818" cy="1357193"/>
          </a:xfrm>
          <a:prstGeom prst="roundRect">
            <a:avLst>
              <a:gd name="adj" fmla="val 2646"/>
            </a:avLst>
          </a:prstGeom>
          <a:solidFill>
            <a:srgbClr val="444752"/>
          </a:solidFill>
          <a:ln/>
        </p:spPr>
      </p:sp>
      <p:sp>
        <p:nvSpPr>
          <p:cNvPr id="16" name="Text 14"/>
          <p:cNvSpPr/>
          <p:nvPr/>
        </p:nvSpPr>
        <p:spPr>
          <a:xfrm>
            <a:off x="7674173" y="5065157"/>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Real-Time Results</a:t>
            </a:r>
            <a:endParaRPr lang="en-US" sz="2200" dirty="0"/>
          </a:p>
        </p:txBody>
      </p:sp>
      <p:sp>
        <p:nvSpPr>
          <p:cNvPr id="17" name="Text 15"/>
          <p:cNvSpPr/>
          <p:nvPr/>
        </p:nvSpPr>
        <p:spPr>
          <a:xfrm>
            <a:off x="7674173" y="5560695"/>
            <a:ext cx="5879187"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Show live vote percentages.</a:t>
            </a:r>
            <a:endParaRPr lang="en-US" sz="18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3762732"/>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Thank You!</a:t>
            </a:r>
            <a:endParaRPr lang="en-US" sz="4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142167"/>
            <a:ext cx="10486787"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Online Voting System in C++ - Overview</a:t>
            </a:r>
            <a:endParaRPr lang="en-US" sz="4400" dirty="0"/>
          </a:p>
        </p:txBody>
      </p:sp>
      <p:sp>
        <p:nvSpPr>
          <p:cNvPr id="3" name="Text 1"/>
          <p:cNvSpPr/>
          <p:nvPr/>
        </p:nvSpPr>
        <p:spPr>
          <a:xfrm>
            <a:off x="837724" y="2324933"/>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This slide introduces a basic online voting system in C++. It uses memory for data storage and skips authentication for simplicity.</a:t>
            </a:r>
            <a:endParaRPr lang="en-US" sz="1850" dirty="0"/>
          </a:p>
        </p:txBody>
      </p:sp>
      <p:sp>
        <p:nvSpPr>
          <p:cNvPr id="4" name="Text 2"/>
          <p:cNvSpPr/>
          <p:nvPr/>
        </p:nvSpPr>
        <p:spPr>
          <a:xfrm>
            <a:off x="837724" y="3216473"/>
            <a:ext cx="2800826" cy="351949"/>
          </a:xfrm>
          <a:prstGeom prst="rect">
            <a:avLst/>
          </a:prstGeom>
          <a:noFill/>
          <a:ln/>
        </p:spPr>
        <p:txBody>
          <a:bodyPr wrap="none" lIns="0" tIns="0" rIns="0" bIns="0" rtlCol="0" anchor="t"/>
          <a:lstStyle/>
          <a:p>
            <a:pPr algn="l" indent="0" marL="0">
              <a:lnSpc>
                <a:spcPts val="2750"/>
              </a:lnSpc>
              <a:buNone/>
            </a:pPr>
            <a:r>
              <a:rPr lang="en-US" sz="2200" dirty="0">
                <a:solidFill>
                  <a:srgbClr val="F98AC7"/>
                </a:solidFill>
                <a:latin typeface="Lora" pitchFamily="34" charset="0"/>
                <a:ea typeface="Lora" pitchFamily="34" charset="-122"/>
                <a:cs typeface="Lora" pitchFamily="34" charset="-120"/>
              </a:rPr>
              <a:t>System Functionality</a:t>
            </a:r>
            <a:endParaRPr lang="en-US" sz="2200" dirty="0"/>
          </a:p>
        </p:txBody>
      </p:sp>
      <p:sp>
        <p:nvSpPr>
          <p:cNvPr id="5" name="Text 3"/>
          <p:cNvSpPr/>
          <p:nvPr/>
        </p:nvSpPr>
        <p:spPr>
          <a:xfrm>
            <a:off x="837724" y="3807738"/>
            <a:ext cx="2800826" cy="2298144"/>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 simple online voting system designed for easy elections. Voters can select candidates and submit votes via a command-line interface.</a:t>
            </a:r>
            <a:endParaRPr lang="en-US" sz="1850" dirty="0"/>
          </a:p>
        </p:txBody>
      </p:sp>
      <p:sp>
        <p:nvSpPr>
          <p:cNvPr id="6" name="Text 4"/>
          <p:cNvSpPr/>
          <p:nvPr/>
        </p:nvSpPr>
        <p:spPr>
          <a:xfrm>
            <a:off x="4230053" y="3216473"/>
            <a:ext cx="2800826" cy="703898"/>
          </a:xfrm>
          <a:prstGeom prst="rect">
            <a:avLst/>
          </a:prstGeom>
          <a:noFill/>
          <a:ln/>
        </p:spPr>
        <p:txBody>
          <a:bodyPr wrap="square" lIns="0" tIns="0" rIns="0" bIns="0" rtlCol="0" anchor="t"/>
          <a:lstStyle/>
          <a:p>
            <a:pPr algn="l" indent="0" marL="0">
              <a:lnSpc>
                <a:spcPts val="2750"/>
              </a:lnSpc>
              <a:buNone/>
            </a:pPr>
            <a:r>
              <a:rPr lang="en-US" sz="2200" dirty="0">
                <a:solidFill>
                  <a:srgbClr val="F98AC7"/>
                </a:solidFill>
                <a:latin typeface="Lora" pitchFamily="34" charset="0"/>
                <a:ea typeface="Lora" pitchFamily="34" charset="-122"/>
                <a:cs typeface="Lora" pitchFamily="34" charset="-120"/>
              </a:rPr>
              <a:t>Programming Language</a:t>
            </a:r>
            <a:endParaRPr lang="en-US" sz="2200" dirty="0"/>
          </a:p>
        </p:txBody>
      </p:sp>
      <p:sp>
        <p:nvSpPr>
          <p:cNvPr id="7" name="Text 5"/>
          <p:cNvSpPr/>
          <p:nvPr/>
        </p:nvSpPr>
        <p:spPr>
          <a:xfrm>
            <a:off x="4230053" y="4159687"/>
            <a:ext cx="2800826" cy="2298144"/>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Built in C++, showcasing the language's ability to create efficient, interactive systems. Code is designed to be clear and easy to modify.</a:t>
            </a:r>
            <a:endParaRPr lang="en-US" sz="1850" dirty="0"/>
          </a:p>
        </p:txBody>
      </p:sp>
      <p:sp>
        <p:nvSpPr>
          <p:cNvPr id="8" name="Text 6"/>
          <p:cNvSpPr/>
          <p:nvPr/>
        </p:nvSpPr>
        <p:spPr>
          <a:xfrm>
            <a:off x="7622381" y="3216473"/>
            <a:ext cx="2800826" cy="351949"/>
          </a:xfrm>
          <a:prstGeom prst="rect">
            <a:avLst/>
          </a:prstGeom>
          <a:noFill/>
          <a:ln/>
        </p:spPr>
        <p:txBody>
          <a:bodyPr wrap="none" lIns="0" tIns="0" rIns="0" bIns="0" rtlCol="0" anchor="t"/>
          <a:lstStyle/>
          <a:p>
            <a:pPr algn="l" indent="0" marL="0">
              <a:lnSpc>
                <a:spcPts val="2750"/>
              </a:lnSpc>
              <a:buNone/>
            </a:pPr>
            <a:r>
              <a:rPr lang="en-US" sz="2200" dirty="0">
                <a:solidFill>
                  <a:srgbClr val="F98AC7"/>
                </a:solidFill>
                <a:latin typeface="Lora" pitchFamily="34" charset="0"/>
                <a:ea typeface="Lora" pitchFamily="34" charset="-122"/>
                <a:cs typeface="Lora" pitchFamily="34" charset="-120"/>
              </a:rPr>
              <a:t>Data Management</a:t>
            </a:r>
            <a:endParaRPr lang="en-US" sz="2200" dirty="0"/>
          </a:p>
        </p:txBody>
      </p:sp>
      <p:sp>
        <p:nvSpPr>
          <p:cNvPr id="9" name="Text 7"/>
          <p:cNvSpPr/>
          <p:nvPr/>
        </p:nvSpPr>
        <p:spPr>
          <a:xfrm>
            <a:off x="7622381" y="3807738"/>
            <a:ext cx="2800826" cy="2298144"/>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Vote data is stored in memory during the program's run. This avoids file handling or databases, but data is lost when the program closes.</a:t>
            </a:r>
            <a:endParaRPr lang="en-US" sz="1850" dirty="0"/>
          </a:p>
        </p:txBody>
      </p:sp>
      <p:sp>
        <p:nvSpPr>
          <p:cNvPr id="10" name="Text 8"/>
          <p:cNvSpPr/>
          <p:nvPr/>
        </p:nvSpPr>
        <p:spPr>
          <a:xfrm>
            <a:off x="11014710" y="3216473"/>
            <a:ext cx="2800826" cy="351949"/>
          </a:xfrm>
          <a:prstGeom prst="rect">
            <a:avLst/>
          </a:prstGeom>
          <a:noFill/>
          <a:ln/>
        </p:spPr>
        <p:txBody>
          <a:bodyPr wrap="none" lIns="0" tIns="0" rIns="0" bIns="0" rtlCol="0" anchor="t"/>
          <a:lstStyle/>
          <a:p>
            <a:pPr algn="l" indent="0" marL="0">
              <a:lnSpc>
                <a:spcPts val="2750"/>
              </a:lnSpc>
              <a:buNone/>
            </a:pPr>
            <a:r>
              <a:rPr lang="en-US" sz="2200" dirty="0">
                <a:solidFill>
                  <a:srgbClr val="F98AC7"/>
                </a:solidFill>
                <a:latin typeface="Lora" pitchFamily="34" charset="0"/>
                <a:ea typeface="Lora" pitchFamily="34" charset="-122"/>
                <a:cs typeface="Lora" pitchFamily="34" charset="-120"/>
              </a:rPr>
              <a:t>User Access</a:t>
            </a:r>
            <a:endParaRPr lang="en-US" sz="2200" dirty="0"/>
          </a:p>
        </p:txBody>
      </p:sp>
      <p:sp>
        <p:nvSpPr>
          <p:cNvPr id="11" name="Text 9"/>
          <p:cNvSpPr/>
          <p:nvPr/>
        </p:nvSpPr>
        <p:spPr>
          <a:xfrm>
            <a:off x="11014710" y="3807738"/>
            <a:ext cx="2800826" cy="3064193"/>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The system skips login for ease of use. Voters can immediately participate without accounts or passwords. This is for demonstration; real systems need strong authentication.</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92956"/>
          </a:xfrm>
          <a:prstGeom prst="rect">
            <a:avLst/>
          </a:prstGeom>
        </p:spPr>
      </p:pic>
      <p:sp>
        <p:nvSpPr>
          <p:cNvPr id="3" name="Text 0"/>
          <p:cNvSpPr/>
          <p:nvPr/>
        </p:nvSpPr>
        <p:spPr>
          <a:xfrm>
            <a:off x="837724" y="3389590"/>
            <a:ext cx="9761934" cy="633651"/>
          </a:xfrm>
          <a:prstGeom prst="rect">
            <a:avLst/>
          </a:prstGeom>
          <a:noFill/>
          <a:ln/>
        </p:spPr>
        <p:txBody>
          <a:bodyPr wrap="none" lIns="0" tIns="0" rIns="0" bIns="0" rtlCol="0" anchor="t"/>
          <a:lstStyle/>
          <a:p>
            <a:pPr algn="l" indent="0" marL="0">
              <a:lnSpc>
                <a:spcPts val="4950"/>
              </a:lnSpc>
              <a:buNone/>
            </a:pPr>
            <a:r>
              <a:rPr lang="en-US" sz="3950" dirty="0">
                <a:solidFill>
                  <a:srgbClr val="F98AC7"/>
                </a:solidFill>
                <a:latin typeface="Lora" pitchFamily="34" charset="0"/>
                <a:ea typeface="Lora" pitchFamily="34" charset="-122"/>
                <a:cs typeface="Lora" pitchFamily="34" charset="-120"/>
              </a:rPr>
              <a:t>Key Features of the Online Voting System</a:t>
            </a:r>
            <a:endParaRPr lang="en-US" sz="3950" dirty="0"/>
          </a:p>
        </p:txBody>
      </p:sp>
      <p:sp>
        <p:nvSpPr>
          <p:cNvPr id="4" name="Shape 1"/>
          <p:cNvSpPr/>
          <p:nvPr/>
        </p:nvSpPr>
        <p:spPr>
          <a:xfrm>
            <a:off x="837724" y="4346377"/>
            <a:ext cx="4174688" cy="2599611"/>
          </a:xfrm>
          <a:prstGeom prst="roundRect">
            <a:avLst>
              <a:gd name="adj" fmla="val 1243"/>
            </a:avLst>
          </a:prstGeom>
          <a:solidFill>
            <a:srgbClr val="444752"/>
          </a:solidFill>
          <a:ln/>
        </p:spPr>
      </p:sp>
      <p:sp>
        <p:nvSpPr>
          <p:cNvPr id="5" name="Text 2"/>
          <p:cNvSpPr/>
          <p:nvPr/>
        </p:nvSpPr>
        <p:spPr>
          <a:xfrm>
            <a:off x="1053108" y="4561761"/>
            <a:ext cx="2804279" cy="316825"/>
          </a:xfrm>
          <a:prstGeom prst="rect">
            <a:avLst/>
          </a:prstGeom>
          <a:noFill/>
          <a:ln/>
        </p:spPr>
        <p:txBody>
          <a:bodyPr wrap="none" lIns="0" tIns="0" rIns="0" bIns="0" rtlCol="0" anchor="t"/>
          <a:lstStyle/>
          <a:p>
            <a:pPr algn="l" indent="0" marL="0">
              <a:lnSpc>
                <a:spcPts val="2450"/>
              </a:lnSpc>
              <a:buNone/>
            </a:pPr>
            <a:r>
              <a:rPr lang="en-US" sz="1950" dirty="0">
                <a:solidFill>
                  <a:srgbClr val="D6E5EF"/>
                </a:solidFill>
                <a:latin typeface="Lora" pitchFamily="34" charset="0"/>
                <a:ea typeface="Lora" pitchFamily="34" charset="-122"/>
                <a:cs typeface="Lora" pitchFamily="34" charset="-120"/>
              </a:rPr>
              <a:t>Candidate Management</a:t>
            </a:r>
            <a:endParaRPr lang="en-US" sz="1950" dirty="0"/>
          </a:p>
        </p:txBody>
      </p:sp>
      <p:sp>
        <p:nvSpPr>
          <p:cNvPr id="6" name="Text 3"/>
          <p:cNvSpPr/>
          <p:nvPr/>
        </p:nvSpPr>
        <p:spPr>
          <a:xfrm>
            <a:off x="1053108" y="5007769"/>
            <a:ext cx="3743920" cy="1378268"/>
          </a:xfrm>
          <a:prstGeom prst="rect">
            <a:avLst/>
          </a:prstGeom>
          <a:noFill/>
          <a:ln/>
        </p:spPr>
        <p:txBody>
          <a:bodyPr wrap="square" lIns="0" tIns="0" rIns="0" bIns="0" rtlCol="0" anchor="t"/>
          <a:lstStyle/>
          <a:p>
            <a:pPr algn="l" indent="0" marL="0">
              <a:lnSpc>
                <a:spcPts val="2700"/>
              </a:lnSpc>
              <a:buNone/>
            </a:pPr>
            <a:r>
              <a:rPr lang="en-US" sz="1650" dirty="0">
                <a:solidFill>
                  <a:srgbClr val="D6E5EF"/>
                </a:solidFill>
                <a:latin typeface="Source Sans Pro" pitchFamily="34" charset="0"/>
                <a:ea typeface="Source Sans Pro" pitchFamily="34" charset="-122"/>
                <a:cs typeface="Source Sans Pro" pitchFamily="34" charset="-120"/>
              </a:rPr>
              <a:t>Administrators can add, remove, and update candidate information, including names, positions, and photos, through a secure interface.</a:t>
            </a:r>
            <a:endParaRPr lang="en-US" sz="1650" dirty="0"/>
          </a:p>
        </p:txBody>
      </p:sp>
      <p:sp>
        <p:nvSpPr>
          <p:cNvPr id="7" name="Shape 4"/>
          <p:cNvSpPr/>
          <p:nvPr/>
        </p:nvSpPr>
        <p:spPr>
          <a:xfrm>
            <a:off x="5227796" y="4346377"/>
            <a:ext cx="4174688" cy="2599611"/>
          </a:xfrm>
          <a:prstGeom prst="roundRect">
            <a:avLst>
              <a:gd name="adj" fmla="val 1243"/>
            </a:avLst>
          </a:prstGeom>
          <a:solidFill>
            <a:srgbClr val="444752"/>
          </a:solidFill>
          <a:ln/>
        </p:spPr>
      </p:sp>
      <p:sp>
        <p:nvSpPr>
          <p:cNvPr id="8" name="Text 5"/>
          <p:cNvSpPr/>
          <p:nvPr/>
        </p:nvSpPr>
        <p:spPr>
          <a:xfrm>
            <a:off x="5443180" y="4561761"/>
            <a:ext cx="2626400" cy="316825"/>
          </a:xfrm>
          <a:prstGeom prst="rect">
            <a:avLst/>
          </a:prstGeom>
          <a:noFill/>
          <a:ln/>
        </p:spPr>
        <p:txBody>
          <a:bodyPr wrap="none" lIns="0" tIns="0" rIns="0" bIns="0" rtlCol="0" anchor="t"/>
          <a:lstStyle/>
          <a:p>
            <a:pPr algn="l" indent="0" marL="0">
              <a:lnSpc>
                <a:spcPts val="2450"/>
              </a:lnSpc>
              <a:buNone/>
            </a:pPr>
            <a:r>
              <a:rPr lang="en-US" sz="1950" dirty="0">
                <a:solidFill>
                  <a:srgbClr val="D6E5EF"/>
                </a:solidFill>
                <a:latin typeface="Lora" pitchFamily="34" charset="0"/>
                <a:ea typeface="Lora" pitchFamily="34" charset="-122"/>
                <a:cs typeface="Lora" pitchFamily="34" charset="-120"/>
              </a:rPr>
              <a:t>Secure Voting Process</a:t>
            </a:r>
            <a:endParaRPr lang="en-US" sz="1950" dirty="0"/>
          </a:p>
        </p:txBody>
      </p:sp>
      <p:sp>
        <p:nvSpPr>
          <p:cNvPr id="9" name="Text 6"/>
          <p:cNvSpPr/>
          <p:nvPr/>
        </p:nvSpPr>
        <p:spPr>
          <a:xfrm>
            <a:off x="5443180" y="5007769"/>
            <a:ext cx="3743920" cy="1722834"/>
          </a:xfrm>
          <a:prstGeom prst="rect">
            <a:avLst/>
          </a:prstGeom>
          <a:noFill/>
          <a:ln/>
        </p:spPr>
        <p:txBody>
          <a:bodyPr wrap="square" lIns="0" tIns="0" rIns="0" bIns="0" rtlCol="0" anchor="t"/>
          <a:lstStyle/>
          <a:p>
            <a:pPr algn="l" indent="0" marL="0">
              <a:lnSpc>
                <a:spcPts val="2700"/>
              </a:lnSpc>
              <a:buNone/>
            </a:pPr>
            <a:r>
              <a:rPr lang="en-US" sz="1650" dirty="0">
                <a:solidFill>
                  <a:srgbClr val="D6E5EF"/>
                </a:solidFill>
                <a:latin typeface="Source Sans Pro" pitchFamily="34" charset="0"/>
                <a:ea typeface="Source Sans Pro" pitchFamily="34" charset="-122"/>
                <a:cs typeface="Source Sans Pro" pitchFamily="34" charset="-120"/>
              </a:rPr>
              <a:t>Voters can cast their ballots for their preferred candidates. The system ensures that each voter can only vote once, preventing fraud and ensuring fair results.</a:t>
            </a:r>
            <a:endParaRPr lang="en-US" sz="1650" dirty="0"/>
          </a:p>
        </p:txBody>
      </p:sp>
      <p:sp>
        <p:nvSpPr>
          <p:cNvPr id="10" name="Shape 7"/>
          <p:cNvSpPr/>
          <p:nvPr/>
        </p:nvSpPr>
        <p:spPr>
          <a:xfrm>
            <a:off x="9617869" y="4346377"/>
            <a:ext cx="4174688" cy="2599611"/>
          </a:xfrm>
          <a:prstGeom prst="roundRect">
            <a:avLst>
              <a:gd name="adj" fmla="val 1243"/>
            </a:avLst>
          </a:prstGeom>
          <a:solidFill>
            <a:srgbClr val="444752"/>
          </a:solidFill>
          <a:ln/>
        </p:spPr>
      </p:sp>
      <p:sp>
        <p:nvSpPr>
          <p:cNvPr id="11" name="Text 8"/>
          <p:cNvSpPr/>
          <p:nvPr/>
        </p:nvSpPr>
        <p:spPr>
          <a:xfrm>
            <a:off x="9833253" y="4561761"/>
            <a:ext cx="2991088" cy="316825"/>
          </a:xfrm>
          <a:prstGeom prst="rect">
            <a:avLst/>
          </a:prstGeom>
          <a:noFill/>
          <a:ln/>
        </p:spPr>
        <p:txBody>
          <a:bodyPr wrap="none" lIns="0" tIns="0" rIns="0" bIns="0" rtlCol="0" anchor="t"/>
          <a:lstStyle/>
          <a:p>
            <a:pPr algn="l" indent="0" marL="0">
              <a:lnSpc>
                <a:spcPts val="2450"/>
              </a:lnSpc>
              <a:buNone/>
            </a:pPr>
            <a:r>
              <a:rPr lang="en-US" sz="1950" dirty="0">
                <a:solidFill>
                  <a:srgbClr val="D6E5EF"/>
                </a:solidFill>
                <a:latin typeface="Lora" pitchFamily="34" charset="0"/>
                <a:ea typeface="Lora" pitchFamily="34" charset="-122"/>
                <a:cs typeface="Lora" pitchFamily="34" charset="-120"/>
              </a:rPr>
              <a:t>Real-time Results Display</a:t>
            </a:r>
            <a:endParaRPr lang="en-US" sz="1950" dirty="0"/>
          </a:p>
        </p:txBody>
      </p:sp>
      <p:sp>
        <p:nvSpPr>
          <p:cNvPr id="12" name="Text 9"/>
          <p:cNvSpPr/>
          <p:nvPr/>
        </p:nvSpPr>
        <p:spPr>
          <a:xfrm>
            <a:off x="9833253" y="5007769"/>
            <a:ext cx="3743920" cy="1378268"/>
          </a:xfrm>
          <a:prstGeom prst="rect">
            <a:avLst/>
          </a:prstGeom>
          <a:noFill/>
          <a:ln/>
        </p:spPr>
        <p:txBody>
          <a:bodyPr wrap="square" lIns="0" tIns="0" rIns="0" bIns="0" rtlCol="0" anchor="t"/>
          <a:lstStyle/>
          <a:p>
            <a:pPr algn="l" indent="0" marL="0">
              <a:lnSpc>
                <a:spcPts val="2700"/>
              </a:lnSpc>
              <a:buNone/>
            </a:pPr>
            <a:r>
              <a:rPr lang="en-US" sz="1650" dirty="0">
                <a:solidFill>
                  <a:srgbClr val="D6E5EF"/>
                </a:solidFill>
                <a:latin typeface="Source Sans Pro" pitchFamily="34" charset="0"/>
                <a:ea typeface="Source Sans Pro" pitchFamily="34" charset="-122"/>
                <a:cs typeface="Source Sans Pro" pitchFamily="34" charset="-120"/>
              </a:rPr>
              <a:t>The system provides an interface for displaying the current voting results. Results are updated in real-time as votes are cast, maintaining transparency.</a:t>
            </a:r>
            <a:endParaRPr lang="en-US" sz="1650" dirty="0"/>
          </a:p>
        </p:txBody>
      </p:sp>
      <p:sp>
        <p:nvSpPr>
          <p:cNvPr id="13" name="Text 10"/>
          <p:cNvSpPr/>
          <p:nvPr/>
        </p:nvSpPr>
        <p:spPr>
          <a:xfrm>
            <a:off x="837724" y="7188279"/>
            <a:ext cx="12954952" cy="344567"/>
          </a:xfrm>
          <a:prstGeom prst="rect">
            <a:avLst/>
          </a:prstGeom>
          <a:noFill/>
          <a:ln/>
        </p:spPr>
        <p:txBody>
          <a:bodyPr wrap="none" lIns="0" tIns="0" rIns="0" bIns="0" rtlCol="0" anchor="t"/>
          <a:lstStyle/>
          <a:p>
            <a:pPr algn="l" indent="0" marL="0">
              <a:lnSpc>
                <a:spcPts val="2700"/>
              </a:lnSpc>
              <a:buNone/>
            </a:pPr>
            <a:r>
              <a:rPr lang="en-US" sz="1650" dirty="0">
                <a:solidFill>
                  <a:srgbClr val="D6E5EF"/>
                </a:solidFill>
                <a:latin typeface="Source Sans Pro" pitchFamily="34" charset="0"/>
                <a:ea typeface="Source Sans Pro" pitchFamily="34" charset="-122"/>
                <a:cs typeface="Source Sans Pro" pitchFamily="34" charset="-120"/>
              </a:rPr>
              <a:t>All voting data is stored temporarily in memory for fast access but will be lost when the system shuts down.</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705922"/>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Key Concepts Used</a:t>
            </a:r>
            <a:endParaRPr lang="en-US" sz="4400" dirty="0"/>
          </a:p>
        </p:txBody>
      </p:sp>
      <p:sp>
        <p:nvSpPr>
          <p:cNvPr id="3" name="Shape 1"/>
          <p:cNvSpPr/>
          <p:nvPr/>
        </p:nvSpPr>
        <p:spPr>
          <a:xfrm>
            <a:off x="837724" y="1888688"/>
            <a:ext cx="4158734" cy="3272314"/>
          </a:xfrm>
          <a:prstGeom prst="roundRect">
            <a:avLst>
              <a:gd name="adj" fmla="val 1097"/>
            </a:avLst>
          </a:prstGeom>
          <a:solidFill>
            <a:srgbClr val="444752"/>
          </a:solidFill>
          <a:ln/>
        </p:spPr>
      </p:sp>
      <p:sp>
        <p:nvSpPr>
          <p:cNvPr id="4" name="Text 2"/>
          <p:cNvSpPr/>
          <p:nvPr/>
        </p:nvSpPr>
        <p:spPr>
          <a:xfrm>
            <a:off x="1077039" y="2128004"/>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Arrays</a:t>
            </a:r>
            <a:endParaRPr lang="en-US" sz="2200" dirty="0"/>
          </a:p>
        </p:txBody>
      </p:sp>
      <p:sp>
        <p:nvSpPr>
          <p:cNvPr id="5" name="Text 3"/>
          <p:cNvSpPr/>
          <p:nvPr/>
        </p:nvSpPr>
        <p:spPr>
          <a:xfrm>
            <a:off x="1077039" y="2623542"/>
            <a:ext cx="3680103" cy="2298144"/>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Arrays are used to store and manage collections of candidates and voters, allowing for efficient data access and manipulation during the voting process. For instance, an array stores the names of all candidates.</a:t>
            </a:r>
            <a:endParaRPr lang="en-US" sz="1850" dirty="0"/>
          </a:p>
        </p:txBody>
      </p:sp>
      <p:sp>
        <p:nvSpPr>
          <p:cNvPr id="6" name="Shape 4"/>
          <p:cNvSpPr/>
          <p:nvPr/>
        </p:nvSpPr>
        <p:spPr>
          <a:xfrm>
            <a:off x="5235773" y="1888688"/>
            <a:ext cx="4158734" cy="3272314"/>
          </a:xfrm>
          <a:prstGeom prst="roundRect">
            <a:avLst>
              <a:gd name="adj" fmla="val 1097"/>
            </a:avLst>
          </a:prstGeom>
          <a:solidFill>
            <a:srgbClr val="444752"/>
          </a:solidFill>
          <a:ln/>
        </p:spPr>
      </p:sp>
      <p:sp>
        <p:nvSpPr>
          <p:cNvPr id="7" name="Text 5"/>
          <p:cNvSpPr/>
          <p:nvPr/>
        </p:nvSpPr>
        <p:spPr>
          <a:xfrm>
            <a:off x="5475089" y="2128004"/>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Loops</a:t>
            </a:r>
            <a:endParaRPr lang="en-US" sz="2200" dirty="0"/>
          </a:p>
        </p:txBody>
      </p:sp>
      <p:sp>
        <p:nvSpPr>
          <p:cNvPr id="8" name="Text 6"/>
          <p:cNvSpPr/>
          <p:nvPr/>
        </p:nvSpPr>
        <p:spPr>
          <a:xfrm>
            <a:off x="5475089" y="2623542"/>
            <a:ext cx="3680103" cy="2298144"/>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Loops iterate through arrays of candidates and voters for repetitive tasks such as displaying candidate lists, counting votes, and checking voter eligibility. Useful for tallying votes.</a:t>
            </a:r>
            <a:endParaRPr lang="en-US" sz="1850" dirty="0"/>
          </a:p>
        </p:txBody>
      </p:sp>
      <p:sp>
        <p:nvSpPr>
          <p:cNvPr id="9" name="Shape 7"/>
          <p:cNvSpPr/>
          <p:nvPr/>
        </p:nvSpPr>
        <p:spPr>
          <a:xfrm>
            <a:off x="9633823" y="1888688"/>
            <a:ext cx="4158734" cy="3272314"/>
          </a:xfrm>
          <a:prstGeom prst="roundRect">
            <a:avLst>
              <a:gd name="adj" fmla="val 1097"/>
            </a:avLst>
          </a:prstGeom>
          <a:solidFill>
            <a:srgbClr val="444752"/>
          </a:solidFill>
          <a:ln/>
        </p:spPr>
      </p:sp>
      <p:sp>
        <p:nvSpPr>
          <p:cNvPr id="10" name="Text 8"/>
          <p:cNvSpPr/>
          <p:nvPr/>
        </p:nvSpPr>
        <p:spPr>
          <a:xfrm>
            <a:off x="9873139" y="2128004"/>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Functions</a:t>
            </a:r>
            <a:endParaRPr lang="en-US" sz="2200" dirty="0"/>
          </a:p>
        </p:txBody>
      </p:sp>
      <p:sp>
        <p:nvSpPr>
          <p:cNvPr id="11" name="Text 9"/>
          <p:cNvSpPr/>
          <p:nvPr/>
        </p:nvSpPr>
        <p:spPr>
          <a:xfrm>
            <a:off x="9873139" y="2623542"/>
            <a:ext cx="3680103" cy="2298144"/>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Functions break down the program into smaller, reusable modules, promoting better organization and maintainability of the codebase. Each function can carry out smaller components of tasks.</a:t>
            </a:r>
            <a:endParaRPr lang="en-US" sz="1850" dirty="0"/>
          </a:p>
        </p:txBody>
      </p:sp>
      <p:sp>
        <p:nvSpPr>
          <p:cNvPr id="12" name="Shape 10"/>
          <p:cNvSpPr/>
          <p:nvPr/>
        </p:nvSpPr>
        <p:spPr>
          <a:xfrm>
            <a:off x="837724" y="5400318"/>
            <a:ext cx="6357818" cy="2123242"/>
          </a:xfrm>
          <a:prstGeom prst="roundRect">
            <a:avLst>
              <a:gd name="adj" fmla="val 1691"/>
            </a:avLst>
          </a:prstGeom>
          <a:solidFill>
            <a:srgbClr val="444752"/>
          </a:solidFill>
          <a:ln/>
        </p:spPr>
      </p:sp>
      <p:sp>
        <p:nvSpPr>
          <p:cNvPr id="13" name="Text 11"/>
          <p:cNvSpPr/>
          <p:nvPr/>
        </p:nvSpPr>
        <p:spPr>
          <a:xfrm>
            <a:off x="1077039" y="563963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Strings</a:t>
            </a:r>
            <a:endParaRPr lang="en-US" sz="2200" dirty="0"/>
          </a:p>
        </p:txBody>
      </p:sp>
      <p:sp>
        <p:nvSpPr>
          <p:cNvPr id="14" name="Text 12"/>
          <p:cNvSpPr/>
          <p:nvPr/>
        </p:nvSpPr>
        <p:spPr>
          <a:xfrm>
            <a:off x="1077039" y="6135172"/>
            <a:ext cx="5879187" cy="1149072"/>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Strings store textual information such as candidate names, voter usernames, and other descriptive details, essential for displaying information and processing user input.</a:t>
            </a:r>
            <a:endParaRPr lang="en-US" sz="1850" dirty="0"/>
          </a:p>
        </p:txBody>
      </p:sp>
      <p:sp>
        <p:nvSpPr>
          <p:cNvPr id="15" name="Shape 13"/>
          <p:cNvSpPr/>
          <p:nvPr/>
        </p:nvSpPr>
        <p:spPr>
          <a:xfrm>
            <a:off x="7434858" y="5400318"/>
            <a:ext cx="6357818" cy="2123242"/>
          </a:xfrm>
          <a:prstGeom prst="roundRect">
            <a:avLst>
              <a:gd name="adj" fmla="val 1691"/>
            </a:avLst>
          </a:prstGeom>
          <a:solidFill>
            <a:srgbClr val="444752"/>
          </a:solidFill>
          <a:ln/>
        </p:spPr>
      </p:sp>
      <p:sp>
        <p:nvSpPr>
          <p:cNvPr id="16" name="Text 14"/>
          <p:cNvSpPr/>
          <p:nvPr/>
        </p:nvSpPr>
        <p:spPr>
          <a:xfrm>
            <a:off x="7674173" y="5639633"/>
            <a:ext cx="3087410"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Conditional Statements</a:t>
            </a:r>
            <a:endParaRPr lang="en-US" sz="2200" dirty="0"/>
          </a:p>
        </p:txBody>
      </p:sp>
      <p:sp>
        <p:nvSpPr>
          <p:cNvPr id="17" name="Text 15"/>
          <p:cNvSpPr/>
          <p:nvPr/>
        </p:nvSpPr>
        <p:spPr>
          <a:xfrm>
            <a:off x="7674173" y="6135172"/>
            <a:ext cx="5879187" cy="1149072"/>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Conditional statements control program flow based on specific conditions, such as verifying voter eligibility, checking for duplicate votes, and validating user inputs.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92160"/>
          </a:xfrm>
          <a:prstGeom prst="rect">
            <a:avLst/>
          </a:prstGeom>
        </p:spPr>
      </p:pic>
      <p:sp>
        <p:nvSpPr>
          <p:cNvPr id="3" name="Text 0"/>
          <p:cNvSpPr/>
          <p:nvPr/>
        </p:nvSpPr>
        <p:spPr>
          <a:xfrm>
            <a:off x="837724" y="3811905"/>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Admin Panel</a:t>
            </a:r>
            <a:endParaRPr lang="en-US" sz="4400" dirty="0"/>
          </a:p>
        </p:txBody>
      </p:sp>
      <p:sp>
        <p:nvSpPr>
          <p:cNvPr id="4" name="Shape 1"/>
          <p:cNvSpPr/>
          <p:nvPr/>
        </p:nvSpPr>
        <p:spPr>
          <a:xfrm>
            <a:off x="837724" y="5144095"/>
            <a:ext cx="538520" cy="538520"/>
          </a:xfrm>
          <a:prstGeom prst="roundRect">
            <a:avLst>
              <a:gd name="adj" fmla="val 6668"/>
            </a:avLst>
          </a:prstGeom>
          <a:solidFill>
            <a:srgbClr val="444752"/>
          </a:solidFill>
          <a:ln/>
        </p:spPr>
      </p:sp>
      <p:sp>
        <p:nvSpPr>
          <p:cNvPr id="5" name="Text 2"/>
          <p:cNvSpPr/>
          <p:nvPr/>
        </p:nvSpPr>
        <p:spPr>
          <a:xfrm>
            <a:off x="1615559" y="5144095"/>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Add New Candidate</a:t>
            </a:r>
            <a:endParaRPr lang="en-US" sz="2200" dirty="0"/>
          </a:p>
        </p:txBody>
      </p:sp>
      <p:sp>
        <p:nvSpPr>
          <p:cNvPr id="6" name="Text 3"/>
          <p:cNvSpPr/>
          <p:nvPr/>
        </p:nvSpPr>
        <p:spPr>
          <a:xfrm>
            <a:off x="1615559" y="5639633"/>
            <a:ext cx="557998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Maximum of 100 candidates.</a:t>
            </a:r>
            <a:endParaRPr lang="en-US" sz="1850" dirty="0"/>
          </a:p>
        </p:txBody>
      </p:sp>
      <p:sp>
        <p:nvSpPr>
          <p:cNvPr id="7" name="Shape 4"/>
          <p:cNvSpPr/>
          <p:nvPr/>
        </p:nvSpPr>
        <p:spPr>
          <a:xfrm>
            <a:off x="7434858" y="5144095"/>
            <a:ext cx="538520" cy="538520"/>
          </a:xfrm>
          <a:prstGeom prst="roundRect">
            <a:avLst>
              <a:gd name="adj" fmla="val 6668"/>
            </a:avLst>
          </a:prstGeom>
          <a:solidFill>
            <a:srgbClr val="444752"/>
          </a:solidFill>
          <a:ln/>
        </p:spPr>
      </p:sp>
      <p:sp>
        <p:nvSpPr>
          <p:cNvPr id="8" name="Text 5"/>
          <p:cNvSpPr/>
          <p:nvPr/>
        </p:nvSpPr>
        <p:spPr>
          <a:xfrm>
            <a:off x="8212693" y="5144095"/>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View All Candidates</a:t>
            </a:r>
            <a:endParaRPr lang="en-US" sz="2200" dirty="0"/>
          </a:p>
        </p:txBody>
      </p:sp>
      <p:sp>
        <p:nvSpPr>
          <p:cNvPr id="9" name="Text 6"/>
          <p:cNvSpPr/>
          <p:nvPr/>
        </p:nvSpPr>
        <p:spPr>
          <a:xfrm>
            <a:off x="8212693" y="5639633"/>
            <a:ext cx="557998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See the list of all candidates.</a:t>
            </a:r>
            <a:endParaRPr lang="en-US" sz="1850" dirty="0"/>
          </a:p>
        </p:txBody>
      </p:sp>
      <p:sp>
        <p:nvSpPr>
          <p:cNvPr id="10" name="Shape 7"/>
          <p:cNvSpPr/>
          <p:nvPr/>
        </p:nvSpPr>
        <p:spPr>
          <a:xfrm>
            <a:off x="837724" y="6531173"/>
            <a:ext cx="538520" cy="538520"/>
          </a:xfrm>
          <a:prstGeom prst="roundRect">
            <a:avLst>
              <a:gd name="adj" fmla="val 6668"/>
            </a:avLst>
          </a:prstGeom>
          <a:solidFill>
            <a:srgbClr val="444752"/>
          </a:solidFill>
          <a:ln/>
        </p:spPr>
      </p:sp>
      <p:sp>
        <p:nvSpPr>
          <p:cNvPr id="11" name="Text 8"/>
          <p:cNvSpPr/>
          <p:nvPr/>
        </p:nvSpPr>
        <p:spPr>
          <a:xfrm>
            <a:off x="1615559" y="653117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Show Voting Results</a:t>
            </a:r>
            <a:endParaRPr lang="en-US" sz="2200" dirty="0"/>
          </a:p>
        </p:txBody>
      </p:sp>
      <p:sp>
        <p:nvSpPr>
          <p:cNvPr id="12" name="Text 9"/>
          <p:cNvSpPr/>
          <p:nvPr/>
        </p:nvSpPr>
        <p:spPr>
          <a:xfrm>
            <a:off x="1615559" y="7026712"/>
            <a:ext cx="557998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Display the current voting status.</a:t>
            </a:r>
            <a:endParaRPr lang="en-US" sz="1850" dirty="0"/>
          </a:p>
        </p:txBody>
      </p:sp>
      <p:sp>
        <p:nvSpPr>
          <p:cNvPr id="13" name="Shape 10"/>
          <p:cNvSpPr/>
          <p:nvPr/>
        </p:nvSpPr>
        <p:spPr>
          <a:xfrm>
            <a:off x="7434858" y="6531173"/>
            <a:ext cx="538520" cy="538520"/>
          </a:xfrm>
          <a:prstGeom prst="roundRect">
            <a:avLst>
              <a:gd name="adj" fmla="val 6668"/>
            </a:avLst>
          </a:prstGeom>
          <a:solidFill>
            <a:srgbClr val="444752"/>
          </a:solidFill>
          <a:ln/>
        </p:spPr>
      </p:sp>
      <p:sp>
        <p:nvSpPr>
          <p:cNvPr id="14" name="Text 11"/>
          <p:cNvSpPr/>
          <p:nvPr/>
        </p:nvSpPr>
        <p:spPr>
          <a:xfrm>
            <a:off x="8212693" y="653117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Data Storage</a:t>
            </a:r>
            <a:endParaRPr lang="en-US" sz="2200" dirty="0"/>
          </a:p>
        </p:txBody>
      </p:sp>
      <p:sp>
        <p:nvSpPr>
          <p:cNvPr id="15" name="Text 12"/>
          <p:cNvSpPr/>
          <p:nvPr/>
        </p:nvSpPr>
        <p:spPr>
          <a:xfrm>
            <a:off x="8212693" y="7026712"/>
            <a:ext cx="5579983"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Uses arrays to store names and vote counts.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089184"/>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Voter Panel</a:t>
            </a:r>
            <a:endParaRPr lang="en-US" sz="4400" dirty="0"/>
          </a:p>
        </p:txBody>
      </p:sp>
      <p:sp>
        <p:nvSpPr>
          <p:cNvPr id="4" name="Shape 1"/>
          <p:cNvSpPr/>
          <p:nvPr/>
        </p:nvSpPr>
        <p:spPr>
          <a:xfrm>
            <a:off x="837724" y="2421374"/>
            <a:ext cx="538520" cy="538520"/>
          </a:xfrm>
          <a:prstGeom prst="roundRect">
            <a:avLst>
              <a:gd name="adj" fmla="val 6668"/>
            </a:avLst>
          </a:prstGeom>
          <a:solidFill>
            <a:srgbClr val="444752"/>
          </a:solidFill>
          <a:ln/>
        </p:spPr>
      </p:sp>
      <p:pic>
        <p:nvPicPr>
          <p:cNvPr id="5" name="Image 1" descr="preencoded.png">    </p:cNvPr>
          <p:cNvPicPr>
            <a:picLocks noChangeAspect="1"/>
          </p:cNvPicPr>
          <p:nvPr/>
        </p:nvPicPr>
        <p:blipFill>
          <a:blip r:embed="rId2"/>
          <a:stretch>
            <a:fillRect/>
          </a:stretch>
        </p:blipFill>
        <p:spPr>
          <a:xfrm>
            <a:off x="937974" y="2479358"/>
            <a:ext cx="337899" cy="422434"/>
          </a:xfrm>
          <a:prstGeom prst="rect">
            <a:avLst/>
          </a:prstGeom>
        </p:spPr>
      </p:pic>
      <p:sp>
        <p:nvSpPr>
          <p:cNvPr id="6" name="Text 2"/>
          <p:cNvSpPr/>
          <p:nvPr/>
        </p:nvSpPr>
        <p:spPr>
          <a:xfrm>
            <a:off x="1615559" y="2421374"/>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User Authentication</a:t>
            </a:r>
            <a:endParaRPr lang="en-US" sz="2200" dirty="0"/>
          </a:p>
        </p:txBody>
      </p:sp>
      <p:sp>
        <p:nvSpPr>
          <p:cNvPr id="7" name="Text 3"/>
          <p:cNvSpPr/>
          <p:nvPr/>
        </p:nvSpPr>
        <p:spPr>
          <a:xfrm>
            <a:off x="1615559" y="2916912"/>
            <a:ext cx="6690717"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Steps for user authentication and eligibility check:</a:t>
            </a:r>
            <a:endParaRPr lang="en-US" sz="1850" dirty="0"/>
          </a:p>
        </p:txBody>
      </p:sp>
      <p:sp>
        <p:nvSpPr>
          <p:cNvPr id="8" name="Text 4"/>
          <p:cNvSpPr/>
          <p:nvPr/>
        </p:nvSpPr>
        <p:spPr>
          <a:xfrm>
            <a:off x="1615559" y="3443526"/>
            <a:ext cx="6690717"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User enters their name</a:t>
            </a:r>
            <a:endParaRPr lang="en-US" sz="1850" dirty="0"/>
          </a:p>
        </p:txBody>
      </p:sp>
      <p:sp>
        <p:nvSpPr>
          <p:cNvPr id="9" name="Text 5"/>
          <p:cNvSpPr/>
          <p:nvPr/>
        </p:nvSpPr>
        <p:spPr>
          <a:xfrm>
            <a:off x="1615559" y="3910251"/>
            <a:ext cx="6690717"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System checks if already voted</a:t>
            </a:r>
            <a:endParaRPr lang="en-US" sz="1850" dirty="0"/>
          </a:p>
        </p:txBody>
      </p:sp>
      <p:sp>
        <p:nvSpPr>
          <p:cNvPr id="10" name="Shape 6"/>
          <p:cNvSpPr/>
          <p:nvPr/>
        </p:nvSpPr>
        <p:spPr>
          <a:xfrm>
            <a:off x="837724" y="4801791"/>
            <a:ext cx="538520" cy="538520"/>
          </a:xfrm>
          <a:prstGeom prst="roundRect">
            <a:avLst>
              <a:gd name="adj" fmla="val 6668"/>
            </a:avLst>
          </a:prstGeom>
          <a:solidFill>
            <a:srgbClr val="444752"/>
          </a:solidFill>
          <a:ln/>
        </p:spPr>
      </p:sp>
      <p:pic>
        <p:nvPicPr>
          <p:cNvPr id="11" name="Image 2" descr="preencoded.png">    </p:cNvPr>
          <p:cNvPicPr>
            <a:picLocks noChangeAspect="1"/>
          </p:cNvPicPr>
          <p:nvPr/>
        </p:nvPicPr>
        <p:blipFill>
          <a:blip r:embed="rId3"/>
          <a:stretch>
            <a:fillRect/>
          </a:stretch>
        </p:blipFill>
        <p:spPr>
          <a:xfrm>
            <a:off x="937974" y="4859774"/>
            <a:ext cx="337899" cy="422434"/>
          </a:xfrm>
          <a:prstGeom prst="rect">
            <a:avLst/>
          </a:prstGeom>
        </p:spPr>
      </p:pic>
      <p:sp>
        <p:nvSpPr>
          <p:cNvPr id="12" name="Text 7"/>
          <p:cNvSpPr/>
          <p:nvPr/>
        </p:nvSpPr>
        <p:spPr>
          <a:xfrm>
            <a:off x="1615559" y="4801791"/>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Candidate Selection</a:t>
            </a:r>
            <a:endParaRPr lang="en-US" sz="2200" dirty="0"/>
          </a:p>
        </p:txBody>
      </p:sp>
      <p:sp>
        <p:nvSpPr>
          <p:cNvPr id="13" name="Text 8"/>
          <p:cNvSpPr/>
          <p:nvPr/>
        </p:nvSpPr>
        <p:spPr>
          <a:xfrm>
            <a:off x="1615559" y="5297329"/>
            <a:ext cx="6690717"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Steps for voting and preventing duplicate votes:</a:t>
            </a:r>
            <a:endParaRPr lang="en-US" sz="1850" dirty="0"/>
          </a:p>
        </p:txBody>
      </p:sp>
      <p:sp>
        <p:nvSpPr>
          <p:cNvPr id="14" name="Text 9"/>
          <p:cNvSpPr/>
          <p:nvPr/>
        </p:nvSpPr>
        <p:spPr>
          <a:xfrm>
            <a:off x="1615559" y="5823942"/>
            <a:ext cx="6690717"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Lists all candidates</a:t>
            </a:r>
            <a:endParaRPr lang="en-US" sz="1850" dirty="0"/>
          </a:p>
        </p:txBody>
      </p:sp>
      <p:sp>
        <p:nvSpPr>
          <p:cNvPr id="15" name="Text 10"/>
          <p:cNvSpPr/>
          <p:nvPr/>
        </p:nvSpPr>
        <p:spPr>
          <a:xfrm>
            <a:off x="1615559" y="6290667"/>
            <a:ext cx="6690717"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Increments vote count for selected candidate</a:t>
            </a:r>
            <a:endParaRPr lang="en-US" sz="1850" dirty="0"/>
          </a:p>
        </p:txBody>
      </p:sp>
      <p:sp>
        <p:nvSpPr>
          <p:cNvPr id="16" name="Text 11"/>
          <p:cNvSpPr/>
          <p:nvPr/>
        </p:nvSpPr>
        <p:spPr>
          <a:xfrm>
            <a:off x="1615559" y="6757392"/>
            <a:ext cx="6690717" cy="38302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Adds user to votedUsers list</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290995"/>
            <a:ext cx="9093994"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How Duplicate Voting is Prevented</a:t>
            </a:r>
            <a:endParaRPr lang="en-US" sz="4400" dirty="0"/>
          </a:p>
        </p:txBody>
      </p:sp>
      <p:pic>
        <p:nvPicPr>
          <p:cNvPr id="3" name="Image 0" descr="preencoded.png">    </p:cNvPr>
          <p:cNvPicPr>
            <a:picLocks noChangeAspect="1"/>
          </p:cNvPicPr>
          <p:nvPr/>
        </p:nvPicPr>
        <p:blipFill>
          <a:blip r:embed="rId1"/>
          <a:stretch>
            <a:fillRect/>
          </a:stretch>
        </p:blipFill>
        <p:spPr>
          <a:xfrm>
            <a:off x="837724" y="2473762"/>
            <a:ext cx="4078962" cy="2520910"/>
          </a:xfrm>
          <a:prstGeom prst="rect">
            <a:avLst/>
          </a:prstGeom>
        </p:spPr>
      </p:pic>
      <p:sp>
        <p:nvSpPr>
          <p:cNvPr id="4" name="Text 1"/>
          <p:cNvSpPr/>
          <p:nvPr/>
        </p:nvSpPr>
        <p:spPr>
          <a:xfrm>
            <a:off x="837724" y="5293876"/>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User Identification</a:t>
            </a:r>
            <a:endParaRPr lang="en-US" sz="2200" dirty="0"/>
          </a:p>
        </p:txBody>
      </p:sp>
      <p:sp>
        <p:nvSpPr>
          <p:cNvPr id="5" name="Text 2"/>
          <p:cNvSpPr/>
          <p:nvPr/>
        </p:nvSpPr>
        <p:spPr>
          <a:xfrm>
            <a:off x="837724" y="5789414"/>
            <a:ext cx="4078962" cy="1149072"/>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Each user is identified with a unique identifier to ensure only one vote per person.</a:t>
            </a:r>
            <a:endParaRPr lang="en-US" sz="1850" dirty="0"/>
          </a:p>
        </p:txBody>
      </p:sp>
      <p:pic>
        <p:nvPicPr>
          <p:cNvPr id="6" name="Image 1" descr="preencoded.png">    </p:cNvPr>
          <p:cNvPicPr>
            <a:picLocks noChangeAspect="1"/>
          </p:cNvPicPr>
          <p:nvPr/>
        </p:nvPicPr>
        <p:blipFill>
          <a:blip r:embed="rId2"/>
          <a:stretch>
            <a:fillRect/>
          </a:stretch>
        </p:blipFill>
        <p:spPr>
          <a:xfrm>
            <a:off x="5275659" y="2473762"/>
            <a:ext cx="4078962" cy="2520910"/>
          </a:xfrm>
          <a:prstGeom prst="rect">
            <a:avLst/>
          </a:prstGeom>
        </p:spPr>
      </p:pic>
      <p:sp>
        <p:nvSpPr>
          <p:cNvPr id="7" name="Text 3"/>
          <p:cNvSpPr/>
          <p:nvPr/>
        </p:nvSpPr>
        <p:spPr>
          <a:xfrm>
            <a:off x="5275659" y="5293876"/>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Voter Registry</a:t>
            </a:r>
            <a:endParaRPr lang="en-US" sz="2200" dirty="0"/>
          </a:p>
        </p:txBody>
      </p:sp>
      <p:sp>
        <p:nvSpPr>
          <p:cNvPr id="8" name="Text 4"/>
          <p:cNvSpPr/>
          <p:nvPr/>
        </p:nvSpPr>
        <p:spPr>
          <a:xfrm>
            <a:off x="5275659" y="5789414"/>
            <a:ext cx="4078962" cy="1149072"/>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The system checks against a secure registry of voters to prevent duplicate submissions.</a:t>
            </a:r>
            <a:endParaRPr lang="en-US" sz="1850" dirty="0"/>
          </a:p>
        </p:txBody>
      </p:sp>
      <p:pic>
        <p:nvPicPr>
          <p:cNvPr id="9" name="Image 2" descr="preencoded.png">    </p:cNvPr>
          <p:cNvPicPr>
            <a:picLocks noChangeAspect="1"/>
          </p:cNvPicPr>
          <p:nvPr/>
        </p:nvPicPr>
        <p:blipFill>
          <a:blip r:embed="rId3"/>
          <a:stretch>
            <a:fillRect/>
          </a:stretch>
        </p:blipFill>
        <p:spPr>
          <a:xfrm>
            <a:off x="9713595" y="2473762"/>
            <a:ext cx="4079081" cy="2521029"/>
          </a:xfrm>
          <a:prstGeom prst="rect">
            <a:avLst/>
          </a:prstGeom>
        </p:spPr>
      </p:pic>
      <p:sp>
        <p:nvSpPr>
          <p:cNvPr id="10" name="Text 5"/>
          <p:cNvSpPr/>
          <p:nvPr/>
        </p:nvSpPr>
        <p:spPr>
          <a:xfrm>
            <a:off x="9713595" y="5293995"/>
            <a:ext cx="3429119"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Duplicate Vote Prevention</a:t>
            </a:r>
            <a:endParaRPr lang="en-US" sz="2200" dirty="0"/>
          </a:p>
        </p:txBody>
      </p:sp>
      <p:sp>
        <p:nvSpPr>
          <p:cNvPr id="11" name="Text 6"/>
          <p:cNvSpPr/>
          <p:nvPr/>
        </p:nvSpPr>
        <p:spPr>
          <a:xfrm>
            <a:off x="9713595" y="5789533"/>
            <a:ext cx="4079081"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If a user is found in the registry, voting is denied to maintain election integrity.</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482447"/>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No File Handling</a:t>
            </a:r>
            <a:endParaRPr lang="en-US" sz="4400" dirty="0"/>
          </a:p>
        </p:txBody>
      </p:sp>
      <p:pic>
        <p:nvPicPr>
          <p:cNvPr id="3" name="Image 0" descr="preencoded.png">    </p:cNvPr>
          <p:cNvPicPr>
            <a:picLocks noChangeAspect="1"/>
          </p:cNvPicPr>
          <p:nvPr/>
        </p:nvPicPr>
        <p:blipFill>
          <a:blip r:embed="rId1"/>
          <a:stretch>
            <a:fillRect/>
          </a:stretch>
        </p:blipFill>
        <p:spPr>
          <a:xfrm>
            <a:off x="837724" y="2665214"/>
            <a:ext cx="4078962" cy="2520910"/>
          </a:xfrm>
          <a:prstGeom prst="rect">
            <a:avLst/>
          </a:prstGeom>
        </p:spPr>
      </p:pic>
      <p:sp>
        <p:nvSpPr>
          <p:cNvPr id="4" name="Text 1"/>
          <p:cNvSpPr/>
          <p:nvPr/>
        </p:nvSpPr>
        <p:spPr>
          <a:xfrm>
            <a:off x="837724" y="5485328"/>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No Data Saved</a:t>
            </a:r>
            <a:endParaRPr lang="en-US" sz="2200" dirty="0"/>
          </a:p>
        </p:txBody>
      </p:sp>
      <p:sp>
        <p:nvSpPr>
          <p:cNvPr id="5" name="Text 2"/>
          <p:cNvSpPr/>
          <p:nvPr/>
        </p:nvSpPr>
        <p:spPr>
          <a:xfrm>
            <a:off x="837724" y="5980867"/>
            <a:ext cx="4078962"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Data is not saved after the program closes.</a:t>
            </a:r>
            <a:endParaRPr lang="en-US" sz="1850" dirty="0"/>
          </a:p>
        </p:txBody>
      </p:sp>
      <p:pic>
        <p:nvPicPr>
          <p:cNvPr id="6" name="Image 1" descr="preencoded.png">    </p:cNvPr>
          <p:cNvPicPr>
            <a:picLocks noChangeAspect="1"/>
          </p:cNvPicPr>
          <p:nvPr/>
        </p:nvPicPr>
        <p:blipFill>
          <a:blip r:embed="rId2"/>
          <a:stretch>
            <a:fillRect/>
          </a:stretch>
        </p:blipFill>
        <p:spPr>
          <a:xfrm>
            <a:off x="5275659" y="2665214"/>
            <a:ext cx="4078962" cy="2520910"/>
          </a:xfrm>
          <a:prstGeom prst="rect">
            <a:avLst/>
          </a:prstGeom>
        </p:spPr>
      </p:pic>
      <p:sp>
        <p:nvSpPr>
          <p:cNvPr id="7" name="Text 3"/>
          <p:cNvSpPr/>
          <p:nvPr/>
        </p:nvSpPr>
        <p:spPr>
          <a:xfrm>
            <a:off x="5275659" y="5485328"/>
            <a:ext cx="3048833"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Simple Implementation</a:t>
            </a:r>
            <a:endParaRPr lang="en-US" sz="2200" dirty="0"/>
          </a:p>
        </p:txBody>
      </p:sp>
      <p:sp>
        <p:nvSpPr>
          <p:cNvPr id="8" name="Text 4"/>
          <p:cNvSpPr/>
          <p:nvPr/>
        </p:nvSpPr>
        <p:spPr>
          <a:xfrm>
            <a:off x="5275659" y="5980867"/>
            <a:ext cx="4078962" cy="383024"/>
          </a:xfrm>
          <a:prstGeom prst="rect">
            <a:avLst/>
          </a:prstGeom>
          <a:noFill/>
          <a:ln/>
        </p:spPr>
        <p:txBody>
          <a:bodyPr wrap="non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Easy to implement and test.</a:t>
            </a:r>
            <a:endParaRPr lang="en-US" sz="1850" dirty="0"/>
          </a:p>
        </p:txBody>
      </p:sp>
      <p:pic>
        <p:nvPicPr>
          <p:cNvPr id="9" name="Image 2" descr="preencoded.png">    </p:cNvPr>
          <p:cNvPicPr>
            <a:picLocks noChangeAspect="1"/>
          </p:cNvPicPr>
          <p:nvPr/>
        </p:nvPicPr>
        <p:blipFill>
          <a:blip r:embed="rId3"/>
          <a:stretch>
            <a:fillRect/>
          </a:stretch>
        </p:blipFill>
        <p:spPr>
          <a:xfrm>
            <a:off x="9713595" y="2665214"/>
            <a:ext cx="4079081" cy="2521029"/>
          </a:xfrm>
          <a:prstGeom prst="rect">
            <a:avLst/>
          </a:prstGeom>
        </p:spPr>
      </p:pic>
      <p:sp>
        <p:nvSpPr>
          <p:cNvPr id="10" name="Text 5"/>
          <p:cNvSpPr/>
          <p:nvPr/>
        </p:nvSpPr>
        <p:spPr>
          <a:xfrm>
            <a:off x="9713595" y="5485448"/>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Ideal for Demos</a:t>
            </a:r>
            <a:endParaRPr lang="en-US" sz="2200" dirty="0"/>
          </a:p>
        </p:txBody>
      </p:sp>
      <p:sp>
        <p:nvSpPr>
          <p:cNvPr id="11" name="Text 6"/>
          <p:cNvSpPr/>
          <p:nvPr/>
        </p:nvSpPr>
        <p:spPr>
          <a:xfrm>
            <a:off x="9713595" y="5980986"/>
            <a:ext cx="4079081"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Well-suited for demos or beginner-level projects.</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1649373"/>
            <a:ext cx="5632490" cy="704017"/>
          </a:xfrm>
          <a:prstGeom prst="rect">
            <a:avLst/>
          </a:prstGeom>
          <a:noFill/>
          <a:ln/>
        </p:spPr>
        <p:txBody>
          <a:bodyPr wrap="none" lIns="0" tIns="0" rIns="0" bIns="0" rtlCol="0" anchor="t"/>
          <a:lstStyle/>
          <a:p>
            <a:pPr algn="l" indent="0" marL="0">
              <a:lnSpc>
                <a:spcPts val="5500"/>
              </a:lnSpc>
              <a:buNone/>
            </a:pPr>
            <a:r>
              <a:rPr lang="en-US" sz="4400" dirty="0">
                <a:solidFill>
                  <a:srgbClr val="F98AC7"/>
                </a:solidFill>
                <a:latin typeface="Lora" pitchFamily="34" charset="0"/>
                <a:ea typeface="Lora" pitchFamily="34" charset="-122"/>
                <a:cs typeface="Lora" pitchFamily="34" charset="-120"/>
              </a:rPr>
              <a:t>Advantages</a:t>
            </a:r>
            <a:endParaRPr lang="en-US" sz="4400" dirty="0"/>
          </a:p>
        </p:txBody>
      </p:sp>
      <p:pic>
        <p:nvPicPr>
          <p:cNvPr id="3" name="Image 0" descr="preencoded.png">    </p:cNvPr>
          <p:cNvPicPr>
            <a:picLocks noChangeAspect="1"/>
          </p:cNvPicPr>
          <p:nvPr/>
        </p:nvPicPr>
        <p:blipFill>
          <a:blip r:embed="rId1"/>
          <a:stretch>
            <a:fillRect/>
          </a:stretch>
        </p:blipFill>
        <p:spPr>
          <a:xfrm>
            <a:off x="837724" y="2832140"/>
            <a:ext cx="2969419" cy="1835229"/>
          </a:xfrm>
          <a:prstGeom prst="rect">
            <a:avLst/>
          </a:prstGeom>
        </p:spPr>
      </p:pic>
      <p:sp>
        <p:nvSpPr>
          <p:cNvPr id="4" name="Text 1"/>
          <p:cNvSpPr/>
          <p:nvPr/>
        </p:nvSpPr>
        <p:spPr>
          <a:xfrm>
            <a:off x="837724" y="496657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Beginner-Friendly</a:t>
            </a:r>
            <a:endParaRPr lang="en-US" sz="2200" dirty="0"/>
          </a:p>
        </p:txBody>
      </p:sp>
      <p:sp>
        <p:nvSpPr>
          <p:cNvPr id="5" name="Text 2"/>
          <p:cNvSpPr/>
          <p:nvPr/>
        </p:nvSpPr>
        <p:spPr>
          <a:xfrm>
            <a:off x="837724" y="5462111"/>
            <a:ext cx="2969419"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Easy to understand C++ project.</a:t>
            </a:r>
            <a:endParaRPr lang="en-US" sz="1850" dirty="0"/>
          </a:p>
        </p:txBody>
      </p:sp>
      <p:pic>
        <p:nvPicPr>
          <p:cNvPr id="6" name="Image 1" descr="preencoded.png">    </p:cNvPr>
          <p:cNvPicPr>
            <a:picLocks noChangeAspect="1"/>
          </p:cNvPicPr>
          <p:nvPr/>
        </p:nvPicPr>
        <p:blipFill>
          <a:blip r:embed="rId2"/>
          <a:stretch>
            <a:fillRect/>
          </a:stretch>
        </p:blipFill>
        <p:spPr>
          <a:xfrm>
            <a:off x="4166116" y="2832140"/>
            <a:ext cx="2969538" cy="1835229"/>
          </a:xfrm>
          <a:prstGeom prst="rect">
            <a:avLst/>
          </a:prstGeom>
        </p:spPr>
      </p:pic>
      <p:sp>
        <p:nvSpPr>
          <p:cNvPr id="7" name="Text 3"/>
          <p:cNvSpPr/>
          <p:nvPr/>
        </p:nvSpPr>
        <p:spPr>
          <a:xfrm>
            <a:off x="4166116" y="496657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Clear Separation</a:t>
            </a:r>
            <a:endParaRPr lang="en-US" sz="2200" dirty="0"/>
          </a:p>
        </p:txBody>
      </p:sp>
      <p:sp>
        <p:nvSpPr>
          <p:cNvPr id="8" name="Text 4"/>
          <p:cNvSpPr/>
          <p:nvPr/>
        </p:nvSpPr>
        <p:spPr>
          <a:xfrm>
            <a:off x="4166116" y="5462111"/>
            <a:ext cx="2969538"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Distinct admin and voter logic.</a:t>
            </a:r>
            <a:endParaRPr lang="en-US" sz="1850" dirty="0"/>
          </a:p>
        </p:txBody>
      </p:sp>
      <p:pic>
        <p:nvPicPr>
          <p:cNvPr id="9" name="Image 2" descr="preencoded.png">    </p:cNvPr>
          <p:cNvPicPr>
            <a:picLocks noChangeAspect="1"/>
          </p:cNvPicPr>
          <p:nvPr/>
        </p:nvPicPr>
        <p:blipFill>
          <a:blip r:embed="rId3"/>
          <a:stretch>
            <a:fillRect/>
          </a:stretch>
        </p:blipFill>
        <p:spPr>
          <a:xfrm>
            <a:off x="7494627" y="2832140"/>
            <a:ext cx="2969538" cy="1835229"/>
          </a:xfrm>
          <a:prstGeom prst="rect">
            <a:avLst/>
          </a:prstGeom>
        </p:spPr>
      </p:pic>
      <p:sp>
        <p:nvSpPr>
          <p:cNvPr id="10" name="Text 5"/>
          <p:cNvSpPr/>
          <p:nvPr/>
        </p:nvSpPr>
        <p:spPr>
          <a:xfrm>
            <a:off x="7494627" y="4966573"/>
            <a:ext cx="2969538" cy="703898"/>
          </a:xfrm>
          <a:prstGeom prst="rect">
            <a:avLst/>
          </a:prstGeom>
          <a:noFill/>
          <a:ln/>
        </p:spPr>
        <p:txBody>
          <a:bodyPr wrap="squar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Multiple Voting Prevention</a:t>
            </a:r>
            <a:endParaRPr lang="en-US" sz="2200" dirty="0"/>
          </a:p>
        </p:txBody>
      </p:sp>
      <p:sp>
        <p:nvSpPr>
          <p:cNvPr id="11" name="Text 6"/>
          <p:cNvSpPr/>
          <p:nvPr/>
        </p:nvSpPr>
        <p:spPr>
          <a:xfrm>
            <a:off x="7494627" y="5814060"/>
            <a:ext cx="2969538"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Prevents multiple voting effectively.</a:t>
            </a:r>
            <a:endParaRPr lang="en-US" sz="1850" dirty="0"/>
          </a:p>
        </p:txBody>
      </p:sp>
      <p:pic>
        <p:nvPicPr>
          <p:cNvPr id="12" name="Image 3" descr="preencoded.png">    </p:cNvPr>
          <p:cNvPicPr>
            <a:picLocks noChangeAspect="1"/>
          </p:cNvPicPr>
          <p:nvPr/>
        </p:nvPicPr>
        <p:blipFill>
          <a:blip r:embed="rId4"/>
          <a:stretch>
            <a:fillRect/>
          </a:stretch>
        </p:blipFill>
        <p:spPr>
          <a:xfrm>
            <a:off x="10823138" y="2832140"/>
            <a:ext cx="2969538" cy="1835229"/>
          </a:xfrm>
          <a:prstGeom prst="rect">
            <a:avLst/>
          </a:prstGeom>
        </p:spPr>
      </p:pic>
      <p:sp>
        <p:nvSpPr>
          <p:cNvPr id="13" name="Text 7"/>
          <p:cNvSpPr/>
          <p:nvPr/>
        </p:nvSpPr>
        <p:spPr>
          <a:xfrm>
            <a:off x="10823138" y="496657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D6E5EF"/>
                </a:solidFill>
                <a:latin typeface="Lora" pitchFamily="34" charset="0"/>
                <a:ea typeface="Lora" pitchFamily="34" charset="-122"/>
                <a:cs typeface="Lora" pitchFamily="34" charset="-120"/>
              </a:rPr>
              <a:t>Easy to Extend</a:t>
            </a:r>
            <a:endParaRPr lang="en-US" sz="2200" dirty="0"/>
          </a:p>
        </p:txBody>
      </p:sp>
      <p:sp>
        <p:nvSpPr>
          <p:cNvPr id="14" name="Text 8"/>
          <p:cNvSpPr/>
          <p:nvPr/>
        </p:nvSpPr>
        <p:spPr>
          <a:xfrm>
            <a:off x="10823138" y="5462111"/>
            <a:ext cx="2969538" cy="766048"/>
          </a:xfrm>
          <a:prstGeom prst="rect">
            <a:avLst/>
          </a:prstGeom>
          <a:noFill/>
          <a:ln/>
        </p:spPr>
        <p:txBody>
          <a:bodyPr wrap="square" lIns="0" tIns="0" rIns="0" bIns="0" rtlCol="0" anchor="t"/>
          <a:lstStyle/>
          <a:p>
            <a:pPr algn="l"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Easily add features like winner display.</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2025-04-18T09:31:21Z</dcterms:created>
  <dcterms:modified xsi:type="dcterms:W3CDTF">2025-04-18T09:31:21Z</dcterms:modified>
</cp:coreProperties>
</file>